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5" r:id="rId3"/>
  </p:sldMasterIdLst>
  <p:notesMasterIdLst>
    <p:notesMasterId r:id="rId34"/>
  </p:notesMasterIdLst>
  <p:sldIdLst>
    <p:sldId id="385" r:id="rId4"/>
    <p:sldId id="266" r:id="rId5"/>
    <p:sldId id="297" r:id="rId6"/>
    <p:sldId id="265" r:id="rId7"/>
    <p:sldId id="418" r:id="rId8"/>
    <p:sldId id="518" r:id="rId9"/>
    <p:sldId id="490" r:id="rId10"/>
    <p:sldId id="519" r:id="rId11"/>
    <p:sldId id="520" r:id="rId12"/>
    <p:sldId id="523" r:id="rId13"/>
    <p:sldId id="522" r:id="rId14"/>
    <p:sldId id="517" r:id="rId15"/>
    <p:sldId id="524" r:id="rId16"/>
    <p:sldId id="527" r:id="rId17"/>
    <p:sldId id="525" r:id="rId18"/>
    <p:sldId id="530" r:id="rId19"/>
    <p:sldId id="526" r:id="rId20"/>
    <p:sldId id="531" r:id="rId21"/>
    <p:sldId id="533" r:id="rId22"/>
    <p:sldId id="529" r:id="rId23"/>
    <p:sldId id="503" r:id="rId24"/>
    <p:sldId id="534" r:id="rId25"/>
    <p:sldId id="538" r:id="rId26"/>
    <p:sldId id="535" r:id="rId27"/>
    <p:sldId id="539" r:id="rId28"/>
    <p:sldId id="540" r:id="rId29"/>
    <p:sldId id="541" r:id="rId30"/>
    <p:sldId id="543" r:id="rId31"/>
    <p:sldId id="542" r:id="rId32"/>
    <p:sldId id="267" r:id="rId33"/>
  </p:sldIdLst>
  <p:sldSz cx="9144000" cy="6858000" type="screen4x3"/>
  <p:notesSz cx="6807200" cy="9939338"/>
  <p:custDataLst>
    <p:tags r:id="rId3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77" d="100"/>
          <a:sy n="77" d="100"/>
        </p:scale>
        <p:origin x="114" y="64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55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816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03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6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1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62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4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7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7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7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5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40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2" y="1295183"/>
            <a:ext cx="47387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강의교</a:t>
            </a:r>
            <a:r>
              <a:rPr lang="ko-KR" altLang="en-US" sz="4000" b="1" dirty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 </a:t>
            </a: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이용 안내</a:t>
            </a:r>
            <a:endParaRPr lang="en-US" altLang="ko-KR" sz="4000" b="1" dirty="0" smtClean="0">
              <a:solidFill>
                <a:srgbClr val="FF0000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7" y="424271"/>
            <a:ext cx="1600951" cy="553174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829052" y="2180359"/>
            <a:ext cx="5139584" cy="39764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>
                <a:solidFill>
                  <a:prstClr val="black"/>
                </a:solidFill>
              </a:rPr>
              <a:t>이 책에 딸린 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강의자료는 </a:t>
            </a:r>
            <a:r>
              <a:rPr lang="ko-KR" altLang="en-US" sz="1400" dirty="0">
                <a:solidFill>
                  <a:prstClr val="black"/>
                </a:solidFill>
              </a:rPr>
              <a:t>교수님의 효율적인 수업진행을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돕기 </a:t>
            </a:r>
            <a:r>
              <a:rPr lang="ko-KR" altLang="en-US" sz="1400" dirty="0">
                <a:solidFill>
                  <a:prstClr val="black"/>
                </a:solidFill>
              </a:rPr>
              <a:t>위해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만들어졌습니다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제공해드리는 강의자료는 </a:t>
            </a:r>
            <a:r>
              <a:rPr lang="ko-KR" altLang="en-US" sz="1400" dirty="0">
                <a:solidFill>
                  <a:prstClr val="black"/>
                </a:solidFill>
              </a:rPr>
              <a:t>책의 고유한 내용과 그림을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바탕으로 만들어졌으므로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저작권법에 </a:t>
            </a:r>
            <a:r>
              <a:rPr lang="ko-KR" altLang="en-US" sz="1400" dirty="0">
                <a:solidFill>
                  <a:srgbClr val="FF0000"/>
                </a:solidFill>
              </a:rPr>
              <a:t>의해 보호</a:t>
            </a:r>
            <a:r>
              <a:rPr lang="ko-KR" altLang="en-US" sz="1400" dirty="0">
                <a:solidFill>
                  <a:prstClr val="black"/>
                </a:solidFill>
              </a:rPr>
              <a:t>를 받고 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강의를 </a:t>
            </a:r>
            <a:r>
              <a:rPr lang="ko-KR" altLang="en-US" sz="1400" dirty="0">
                <a:solidFill>
                  <a:prstClr val="black"/>
                </a:solidFill>
              </a:rPr>
              <a:t>보조하기 위한 자료를 </a:t>
            </a:r>
            <a:r>
              <a:rPr lang="ko-KR" altLang="en-US" sz="1400" dirty="0">
                <a:solidFill>
                  <a:srgbClr val="FF0000"/>
                </a:solidFill>
              </a:rPr>
              <a:t>학생들이 소유하게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책을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 구입하지 </a:t>
            </a:r>
            <a:r>
              <a:rPr lang="ko-KR" altLang="en-US" sz="1400" dirty="0">
                <a:solidFill>
                  <a:srgbClr val="FF0000"/>
                </a:solidFill>
              </a:rPr>
              <a:t>않게 </a:t>
            </a:r>
            <a:r>
              <a:rPr lang="ko-KR" altLang="en-US" sz="1400" dirty="0" smtClean="0">
                <a:solidFill>
                  <a:srgbClr val="FF0000"/>
                </a:solidFill>
              </a:rPr>
              <a:t>되어</a:t>
            </a:r>
            <a:r>
              <a:rPr lang="ko-KR" altLang="en-US" sz="1400" dirty="0" smtClean="0">
                <a:solidFill>
                  <a:prstClr val="black"/>
                </a:solidFill>
              </a:rPr>
              <a:t> 수업참여도가 </a:t>
            </a:r>
            <a:r>
              <a:rPr lang="ko-KR" altLang="en-US" sz="1400" dirty="0">
                <a:solidFill>
                  <a:prstClr val="black"/>
                </a:solidFill>
              </a:rPr>
              <a:t>현저히 </a:t>
            </a:r>
            <a:r>
              <a:rPr lang="ko-KR" altLang="en-US" sz="1400" dirty="0" smtClean="0">
                <a:solidFill>
                  <a:prstClr val="black"/>
                </a:solidFill>
              </a:rPr>
              <a:t>떨어질 수 </a:t>
            </a: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또한 </a:t>
            </a:r>
            <a:r>
              <a:rPr lang="ko-KR" altLang="en-US" sz="1400" dirty="0">
                <a:solidFill>
                  <a:prstClr val="black"/>
                </a:solidFill>
              </a:rPr>
              <a:t>해당 출판사도 </a:t>
            </a:r>
            <a:r>
              <a:rPr lang="ko-KR" altLang="en-US" sz="1400" dirty="0">
                <a:solidFill>
                  <a:srgbClr val="FF0000"/>
                </a:solidFill>
              </a:rPr>
              <a:t>불황</a:t>
            </a:r>
            <a:r>
              <a:rPr lang="ko-KR" altLang="en-US" sz="1400" dirty="0">
                <a:solidFill>
                  <a:prstClr val="black"/>
                </a:solidFill>
              </a:rPr>
              <a:t>에 많은 </a:t>
            </a:r>
            <a:r>
              <a:rPr lang="ko-KR" altLang="en-US" sz="1400" dirty="0">
                <a:solidFill>
                  <a:srgbClr val="FF0000"/>
                </a:solidFill>
              </a:rPr>
              <a:t>손해</a:t>
            </a:r>
            <a:r>
              <a:rPr lang="ko-KR" altLang="en-US" sz="1400" dirty="0">
                <a:solidFill>
                  <a:prstClr val="black"/>
                </a:solidFill>
              </a:rPr>
              <a:t>를 입게 되며 이로 </a:t>
            </a:r>
            <a:r>
              <a:rPr lang="ko-KR" altLang="en-US" sz="1400" dirty="0" smtClean="0">
                <a:solidFill>
                  <a:prstClr val="black"/>
                </a:solidFill>
              </a:rPr>
              <a:t>인해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양질의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교재를 만들어 낼 수가 </a:t>
            </a:r>
            <a:r>
              <a:rPr lang="ko-KR" altLang="en-US" sz="1400" dirty="0">
                <a:solidFill>
                  <a:srgbClr val="FF0000"/>
                </a:solidFill>
              </a:rPr>
              <a:t>없게 됩니다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교수님의 </a:t>
            </a:r>
            <a:r>
              <a:rPr lang="ko-KR" altLang="en-US" sz="1400" dirty="0">
                <a:solidFill>
                  <a:prstClr val="black"/>
                </a:solidFill>
              </a:rPr>
              <a:t>원활한 수업 진행과 학생들의 학습 증진을 위해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만들어진 </a:t>
            </a:r>
            <a:r>
              <a:rPr lang="ko-KR" altLang="en-US" sz="1400" dirty="0">
                <a:solidFill>
                  <a:prstClr val="black"/>
                </a:solidFill>
              </a:rPr>
              <a:t>강의자료가 </a:t>
            </a:r>
            <a:r>
              <a:rPr lang="ko-KR" altLang="en-US" sz="1400" dirty="0" smtClean="0">
                <a:solidFill>
                  <a:prstClr val="black"/>
                </a:solidFill>
              </a:rPr>
              <a:t>정당하게 </a:t>
            </a:r>
            <a:r>
              <a:rPr lang="ko-KR" altLang="en-US" sz="1400" dirty="0">
                <a:solidFill>
                  <a:prstClr val="black"/>
                </a:solidFill>
              </a:rPr>
              <a:t>사용되어 대학의 학문 </a:t>
            </a:r>
            <a:r>
              <a:rPr lang="ko-KR" altLang="en-US" sz="1400" dirty="0" smtClean="0">
                <a:solidFill>
                  <a:prstClr val="black"/>
                </a:solidFill>
              </a:rPr>
              <a:t>발전에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도움이 </a:t>
            </a:r>
            <a:r>
              <a:rPr lang="ko-KR" altLang="en-US" sz="1400" dirty="0">
                <a:solidFill>
                  <a:prstClr val="black"/>
                </a:solidFill>
              </a:rPr>
              <a:t>되었으면 좋겠습니다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교수님께서는 </a:t>
            </a:r>
            <a:r>
              <a:rPr lang="ko-KR" altLang="en-US" sz="1400" dirty="0">
                <a:solidFill>
                  <a:srgbClr val="FF0000"/>
                </a:solidFill>
              </a:rPr>
              <a:t>본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강의자료가 불법적인 복사에 이용되지 않도록</a:t>
            </a:r>
            <a:r>
              <a:rPr lang="ko-KR" altLang="en-US" sz="1400" dirty="0" smtClean="0">
                <a:solidFill>
                  <a:prstClr val="black"/>
                </a:solidFill>
              </a:rPr>
              <a:t> 간곡히 부탁 드립니다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88900" indent="-88900">
              <a:spcBef>
                <a:spcPct val="20000"/>
              </a:spcBef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 선언과 대입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18731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값과 주소 값의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대입과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854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제어변수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968" y="93789"/>
            <a:ext cx="5083205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pointer.c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419837"/>
            <a:ext cx="3416900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포인터 변수도 선언된 후 초기값이 </a:t>
            </a:r>
            <a:r>
              <a:rPr lang="ko-KR" altLang="en-US" sz="1200" dirty="0" smtClean="0">
                <a:latin typeface="+mn-ea"/>
              </a:rPr>
              <a:t>없으면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의미 </a:t>
            </a:r>
            <a:r>
              <a:rPr lang="ko-KR" altLang="en-US" sz="1200" dirty="0">
                <a:latin typeface="+mn-ea"/>
              </a:rPr>
              <a:t>없는 쓰레기</a:t>
            </a:r>
            <a:r>
              <a:rPr lang="en-US" altLang="ko-KR" sz="1200" dirty="0">
                <a:latin typeface="+mn-ea"/>
              </a:rPr>
              <a:t>(garbage) </a:t>
            </a:r>
            <a:r>
              <a:rPr lang="ko-KR" altLang="en-US" sz="1200" dirty="0">
                <a:latin typeface="+mn-ea"/>
              </a:rPr>
              <a:t>값이 </a:t>
            </a:r>
            <a:r>
              <a:rPr lang="ko-KR" altLang="en-US" sz="1200" dirty="0" smtClean="0">
                <a:latin typeface="+mn-ea"/>
              </a:rPr>
              <a:t>저장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문장 </a:t>
            </a:r>
            <a:r>
              <a:rPr lang="en-US" altLang="ko-KR" sz="1200" dirty="0" err="1" smtClean="0">
                <a:latin typeface="+mn-ea"/>
              </a:rPr>
              <a:t>ptrint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 &amp;data</a:t>
            </a:r>
            <a:r>
              <a:rPr lang="en-US" altLang="ko-KR" sz="1200" dirty="0" smtClean="0">
                <a:latin typeface="+mn-ea"/>
              </a:rPr>
              <a:t>;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포인터 </a:t>
            </a:r>
            <a:r>
              <a:rPr lang="ko-KR" altLang="en-US" sz="1200" dirty="0">
                <a:latin typeface="+mn-ea"/>
              </a:rPr>
              <a:t>변수 </a:t>
            </a:r>
            <a:r>
              <a:rPr lang="en-US" altLang="ko-KR" sz="1200" dirty="0" err="1">
                <a:latin typeface="+mn-ea"/>
              </a:rPr>
              <a:t>ptrint</a:t>
            </a:r>
            <a:r>
              <a:rPr lang="ko-KR" altLang="en-US" sz="1200" dirty="0">
                <a:latin typeface="+mn-ea"/>
              </a:rPr>
              <a:t>에 변수 </a:t>
            </a:r>
            <a:r>
              <a:rPr lang="en-US" altLang="ko-KR" sz="1200" dirty="0">
                <a:latin typeface="+mn-ea"/>
              </a:rPr>
              <a:t>data</a:t>
            </a:r>
            <a:r>
              <a:rPr lang="ko-KR" altLang="en-US" sz="1200" dirty="0">
                <a:latin typeface="+mn-ea"/>
              </a:rPr>
              <a:t>의 주소를 저장하는 </a:t>
            </a:r>
            <a:r>
              <a:rPr lang="ko-KR" altLang="en-US" sz="1200" dirty="0" smtClean="0">
                <a:latin typeface="+mn-ea"/>
              </a:rPr>
              <a:t>문장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58" y="307081"/>
            <a:ext cx="5059942" cy="46068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" y="3837176"/>
            <a:ext cx="3831225" cy="23773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11058" y="5120838"/>
            <a:ext cx="4525552" cy="15901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&amp;</a:t>
            </a:r>
            <a:r>
              <a:rPr lang="en-US" altLang="ko-KR" sz="1200" dirty="0">
                <a:latin typeface="+mn-ea"/>
              </a:rPr>
              <a:t>data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 err="1">
                <a:latin typeface="+mn-ea"/>
              </a:rPr>
              <a:t>ptrint</a:t>
            </a:r>
            <a:r>
              <a:rPr lang="ko-KR" altLang="en-US" sz="1200" dirty="0">
                <a:latin typeface="+mn-ea"/>
              </a:rPr>
              <a:t>로의 </a:t>
            </a:r>
            <a:r>
              <a:rPr lang="ko-KR" altLang="en-US" sz="1200" dirty="0" smtClean="0">
                <a:latin typeface="+mn-ea"/>
              </a:rPr>
              <a:t>화살표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포인터 </a:t>
            </a:r>
            <a:r>
              <a:rPr lang="ko-KR" altLang="en-US" sz="1200" dirty="0">
                <a:latin typeface="+mn-ea"/>
              </a:rPr>
              <a:t>변수 </a:t>
            </a:r>
            <a:r>
              <a:rPr lang="en-US" altLang="ko-KR" sz="1200" dirty="0" err="1">
                <a:latin typeface="+mn-ea"/>
              </a:rPr>
              <a:t>ptrint</a:t>
            </a:r>
            <a:r>
              <a:rPr lang="ko-KR" altLang="en-US" sz="1200" dirty="0">
                <a:latin typeface="+mn-ea"/>
              </a:rPr>
              <a:t>에 변수 </a:t>
            </a:r>
            <a:r>
              <a:rPr lang="en-US" altLang="ko-KR" sz="1200" dirty="0">
                <a:latin typeface="+mn-ea"/>
              </a:rPr>
              <a:t>data</a:t>
            </a:r>
            <a:r>
              <a:rPr lang="ko-KR" altLang="en-US" sz="1200" dirty="0">
                <a:latin typeface="+mn-ea"/>
              </a:rPr>
              <a:t>의 주소가 </a:t>
            </a:r>
            <a:r>
              <a:rPr lang="ko-KR" altLang="en-US" sz="1200" dirty="0" smtClean="0">
                <a:latin typeface="+mn-ea"/>
              </a:rPr>
              <a:t>저장되었다는 의미 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이러한 </a:t>
            </a:r>
            <a:r>
              <a:rPr lang="ko-KR" altLang="en-US" sz="1200" dirty="0">
                <a:latin typeface="+mn-ea"/>
              </a:rPr>
              <a:t>관계를 ‘포인터 변수 </a:t>
            </a:r>
            <a:r>
              <a:rPr lang="en-US" altLang="ko-KR" sz="1200" dirty="0" err="1">
                <a:latin typeface="+mn-ea"/>
              </a:rPr>
              <a:t>ptrint</a:t>
            </a:r>
            <a:r>
              <a:rPr lang="ko-KR" altLang="en-US" sz="1200" dirty="0">
                <a:latin typeface="+mn-ea"/>
              </a:rPr>
              <a:t>는 변수 </a:t>
            </a:r>
            <a:r>
              <a:rPr lang="en-US" altLang="ko-KR" sz="1200" dirty="0" smtClean="0">
                <a:latin typeface="+mn-ea"/>
              </a:rPr>
              <a:t>data</a:t>
            </a:r>
            <a:r>
              <a:rPr lang="ko-KR" altLang="en-US" sz="1200" dirty="0" smtClean="0">
                <a:latin typeface="+mn-ea"/>
              </a:rPr>
              <a:t>를 </a:t>
            </a:r>
            <a:r>
              <a:rPr lang="ko-KR" altLang="en-US" sz="1200" dirty="0">
                <a:latin typeface="+mn-ea"/>
              </a:rPr>
              <a:t>가리킨다’ 또는 ‘참조</a:t>
            </a:r>
            <a:r>
              <a:rPr lang="en-US" altLang="ko-KR" sz="1200" dirty="0">
                <a:latin typeface="+mn-ea"/>
              </a:rPr>
              <a:t>(reference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한다</a:t>
            </a:r>
            <a:r>
              <a:rPr lang="ko-KR" altLang="en-US" sz="1200" dirty="0">
                <a:latin typeface="+mn-ea"/>
              </a:rPr>
              <a:t>’라고 </a:t>
            </a:r>
            <a:r>
              <a:rPr lang="ko-KR" altLang="en-US" sz="1200" dirty="0" smtClean="0">
                <a:latin typeface="+mn-ea"/>
              </a:rPr>
              <a:t>표현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포인터 </a:t>
            </a:r>
            <a:r>
              <a:rPr lang="ko-KR" altLang="en-US" sz="1200" dirty="0">
                <a:latin typeface="+mn-ea"/>
              </a:rPr>
              <a:t>변수는 가리키는 변수의 </a:t>
            </a:r>
            <a:r>
              <a:rPr lang="ko-KR" altLang="en-US" sz="1200" dirty="0" smtClean="0">
                <a:latin typeface="+mn-ea"/>
              </a:rPr>
              <a:t>크기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종류에 </a:t>
            </a:r>
            <a:r>
              <a:rPr lang="ko-KR" altLang="en-US" sz="1200" dirty="0">
                <a:latin typeface="+mn-ea"/>
              </a:rPr>
              <a:t>관계없이 크기가 모두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 smtClean="0">
                <a:latin typeface="+mn-ea"/>
              </a:rPr>
              <a:t>바이트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77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char, </a:t>
            </a:r>
            <a:r>
              <a:rPr lang="en-US" altLang="ko-KR" dirty="0" err="1"/>
              <a:t>int</a:t>
            </a:r>
            <a:r>
              <a:rPr lang="en-US" altLang="ko-KR" dirty="0"/>
              <a:t>, double</a:t>
            </a:r>
            <a:r>
              <a:rPr lang="ko-KR" altLang="en-US" dirty="0"/>
              <a:t>의 </a:t>
            </a:r>
            <a:r>
              <a:rPr lang="ko-KR" altLang="en-US" dirty="0" smtClean="0"/>
              <a:t>변수와 포인터 변수 선언과 활용하는 프로그램</a:t>
            </a:r>
            <a:endParaRPr lang="en-US" altLang="ko-KR" dirty="0"/>
          </a:p>
          <a:p>
            <a:pPr lvl="1"/>
            <a:r>
              <a:rPr lang="en-US" altLang="ko-KR" dirty="0" smtClean="0"/>
              <a:t>char </a:t>
            </a:r>
            <a:r>
              <a:rPr lang="ko-KR" altLang="en-US" dirty="0"/>
              <a:t>포인터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선언</a:t>
            </a:r>
            <a:r>
              <a:rPr lang="en-US" altLang="ko-KR" dirty="0"/>
              <a:t>: char *pc</a:t>
            </a:r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/>
              <a:t>포인터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선언</a:t>
            </a:r>
            <a:r>
              <a:rPr lang="en-US" altLang="ko-KR" dirty="0"/>
              <a:t>: </a:t>
            </a:r>
            <a:r>
              <a:rPr lang="en-US" altLang="ko-KR" dirty="0" err="1"/>
              <a:t>int</a:t>
            </a:r>
            <a:r>
              <a:rPr lang="en-US" altLang="ko-KR" dirty="0"/>
              <a:t> *pm</a:t>
            </a:r>
          </a:p>
          <a:p>
            <a:pPr lvl="1"/>
            <a:r>
              <a:rPr lang="en-US" altLang="ko-KR" dirty="0" smtClean="0"/>
              <a:t>double </a:t>
            </a:r>
            <a:r>
              <a:rPr lang="ko-KR" altLang="en-US" dirty="0" smtClean="0"/>
              <a:t>포인터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변수 </a:t>
            </a:r>
            <a:r>
              <a:rPr lang="ko-KR" altLang="en-US" dirty="0"/>
              <a:t>선언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double </a:t>
            </a:r>
            <a:r>
              <a:rPr lang="en-US" altLang="ko-KR" dirty="0"/>
              <a:t>*</a:t>
            </a:r>
            <a:r>
              <a:rPr lang="en-US" altLang="ko-KR" dirty="0" err="1"/>
              <a:t>px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다양한 </a:t>
            </a:r>
            <a:r>
              <a:rPr lang="ko-KR" altLang="en-US" dirty="0" err="1"/>
              <a:t>자료형</a:t>
            </a:r>
            <a:r>
              <a:rPr lang="ko-KR" altLang="en-US" dirty="0"/>
              <a:t> 포인터 변수 선언에 의한 </a:t>
            </a:r>
            <a:r>
              <a:rPr lang="ko-KR" altLang="en-US" dirty="0" err="1"/>
              <a:t>주소값</a:t>
            </a:r>
            <a:r>
              <a:rPr lang="ko-KR" altLang="en-US" dirty="0"/>
              <a:t> 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037449" y="1648562"/>
            <a:ext cx="5697144" cy="4754413"/>
            <a:chOff x="329874" y="1821537"/>
            <a:chExt cx="5697144" cy="47544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74" y="5411106"/>
              <a:ext cx="5697144" cy="116484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74" y="1821537"/>
              <a:ext cx="5697144" cy="3685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9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간접 연산자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*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와 </a:t>
            </a:r>
            <a:endParaRPr lang="en-US" altLang="ko-KR" sz="32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포인터 연산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개의 포인터 변수를 한 번에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*prt1, *ptr2, *ptr3;</a:t>
            </a:r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*ptr1, ptr2, ptr3;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 선언은 </a:t>
            </a:r>
            <a:r>
              <a:rPr lang="en-US" altLang="ko-KR" dirty="0"/>
              <a:t>ptr1</a:t>
            </a:r>
            <a:r>
              <a:rPr lang="ko-KR" altLang="en-US" dirty="0"/>
              <a:t>은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 포인터를 의미하나 </a:t>
            </a:r>
            <a:r>
              <a:rPr lang="en-US" altLang="ko-KR" dirty="0"/>
              <a:t>ptr2</a:t>
            </a:r>
            <a:r>
              <a:rPr lang="ko-KR" altLang="en-US" dirty="0"/>
              <a:t>와 </a:t>
            </a:r>
            <a:r>
              <a:rPr lang="en-US" altLang="ko-KR" dirty="0"/>
              <a:t>ptr3</a:t>
            </a:r>
            <a:r>
              <a:rPr lang="ko-KR" altLang="en-US" dirty="0"/>
              <a:t>은 단순히 </a:t>
            </a:r>
            <a:r>
              <a:rPr lang="en-US" altLang="ko-KR" dirty="0" err="1"/>
              <a:t>int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r>
              <a:rPr lang="ko-KR" altLang="en-US" dirty="0" smtClean="0"/>
              <a:t>포인터 </a:t>
            </a:r>
            <a:r>
              <a:rPr lang="ko-KR" altLang="en-US" dirty="0"/>
              <a:t>변수에 지정할 특별한 초기값이 없는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*</a:t>
            </a:r>
            <a:r>
              <a:rPr lang="en-US" altLang="ko-KR" dirty="0" err="1"/>
              <a:t>ptr</a:t>
            </a:r>
            <a:r>
              <a:rPr lang="en-US" altLang="ko-KR" dirty="0"/>
              <a:t> = NULL</a:t>
            </a:r>
            <a:r>
              <a:rPr lang="en-US" altLang="ko-KR" dirty="0" smtClean="0"/>
              <a:t>;</a:t>
            </a:r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ko-KR" altLang="en-US" dirty="0" err="1"/>
              <a:t>주소값인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로 초기값을 저장</a:t>
            </a:r>
            <a:endParaRPr lang="en-US" altLang="ko-KR" dirty="0"/>
          </a:p>
          <a:p>
            <a:pPr lvl="2"/>
            <a:r>
              <a:rPr lang="en-US" altLang="ko-KR" dirty="0" smtClean="0"/>
              <a:t>NULL</a:t>
            </a:r>
            <a:r>
              <a:rPr lang="ko-KR" altLang="en-US" dirty="0"/>
              <a:t>이 저장된 포인터 변수는 아무 변수도 가리키고 있지 않다는 의미</a:t>
            </a:r>
            <a:endParaRPr lang="en-US" altLang="ko-KR" dirty="0"/>
          </a:p>
          <a:p>
            <a:r>
              <a:rPr lang="en-US" altLang="ko-KR" dirty="0" smtClean="0"/>
              <a:t>NULL</a:t>
            </a:r>
          </a:p>
          <a:p>
            <a:pPr lvl="1"/>
            <a:r>
              <a:rPr lang="ko-KR" altLang="en-US" dirty="0" smtClean="0"/>
              <a:t>헤더파일 </a:t>
            </a:r>
            <a:r>
              <a:rPr lang="en-US" altLang="ko-KR" dirty="0" err="1"/>
              <a:t>stdio.h</a:t>
            </a:r>
            <a:r>
              <a:rPr lang="ko-KR" altLang="en-US" dirty="0"/>
              <a:t>에 </a:t>
            </a:r>
            <a:r>
              <a:rPr lang="ko-KR" altLang="en-US" dirty="0" smtClean="0"/>
              <a:t>정의되어 </a:t>
            </a:r>
            <a:r>
              <a:rPr lang="ko-KR" altLang="en-US" dirty="0"/>
              <a:t>있는 포인터 상수로서 </a:t>
            </a:r>
            <a:r>
              <a:rPr lang="en-US" altLang="ko-KR" dirty="0"/>
              <a:t>0</a:t>
            </a:r>
            <a:r>
              <a:rPr lang="ko-KR" altLang="en-US" dirty="0"/>
              <a:t>번지의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의미</a:t>
            </a:r>
            <a:endParaRPr lang="en-US" altLang="ko-KR" dirty="0" smtClean="0"/>
          </a:p>
          <a:p>
            <a:pPr lvl="2"/>
            <a:r>
              <a:rPr lang="en-US" altLang="ko-KR" dirty="0"/>
              <a:t>#define NULL ((void *)0)</a:t>
            </a:r>
          </a:p>
          <a:p>
            <a:pPr lvl="2"/>
            <a:r>
              <a:rPr lang="ko-KR" altLang="en-US" dirty="0" smtClean="0"/>
              <a:t>여기서 </a:t>
            </a:r>
            <a:r>
              <a:rPr lang="en-US" altLang="ko-KR" dirty="0"/>
              <a:t>(void *)</a:t>
            </a:r>
            <a:r>
              <a:rPr lang="ko-KR" altLang="en-US" dirty="0"/>
              <a:t>는 아직 결정되지 </a:t>
            </a:r>
            <a:r>
              <a:rPr lang="ko-KR" altLang="en-US" dirty="0" smtClean="0"/>
              <a:t>않은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</a:t>
            </a:r>
            <a:r>
              <a:rPr lang="ko-KR" altLang="en-US" dirty="0"/>
              <a:t>주소를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자료유형 </a:t>
            </a:r>
            <a:r>
              <a:rPr lang="en-US" altLang="ko-KR" dirty="0"/>
              <a:t>(void *)</a:t>
            </a:r>
            <a:r>
              <a:rPr lang="ko-KR" altLang="en-US" dirty="0"/>
              <a:t>는 아직 유보된 포인터이므로 모든 유형의 포인터 값을 저장할 수 있는 포인터 </a:t>
            </a:r>
            <a:r>
              <a:rPr lang="ko-KR" altLang="en-US" dirty="0" smtClean="0"/>
              <a:t>형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여러 포인터 변수선언</a:t>
            </a:r>
          </a:p>
        </p:txBody>
      </p:sp>
    </p:spTree>
    <p:extLst>
      <p:ext uri="{BB962C8B-B14F-4D97-AF65-F5344CB8AC3E}">
        <p14:creationId xmlns:p14="http://schemas.microsoft.com/office/powerpoint/2010/main" val="400636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주소값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NULL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포인터 변수와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의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제어변수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873" y="905126"/>
            <a:ext cx="5751667" cy="443844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nullpointer.c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800837"/>
            <a:ext cx="2516441" cy="2128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포인터 변수도 초기값을 저장하도록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아니면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NULL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을 저장 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초기값을 </a:t>
            </a:r>
            <a:r>
              <a:rPr lang="ko-KR" altLang="en-US" sz="1200" dirty="0">
                <a:latin typeface="+mn-ea"/>
              </a:rPr>
              <a:t>지정하지 않은 포인터 변수 </a:t>
            </a:r>
            <a:r>
              <a:rPr lang="en-US" altLang="ko-KR" sz="1200" dirty="0">
                <a:latin typeface="+mn-ea"/>
              </a:rPr>
              <a:t>ptr2</a:t>
            </a:r>
            <a:r>
              <a:rPr lang="ko-KR" altLang="en-US" sz="1200" dirty="0">
                <a:latin typeface="+mn-ea"/>
              </a:rPr>
              <a:t>를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“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warning C4101: ‘ptr2’ :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참조되지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않은 지역 변수입니다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.”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라는 컴파일오류가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발생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57" y="1109254"/>
            <a:ext cx="5751667" cy="42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4915392" cy="5458162"/>
          </a:xfrm>
        </p:spPr>
        <p:txBody>
          <a:bodyPr/>
          <a:lstStyle/>
          <a:p>
            <a:r>
              <a:rPr lang="ko-KR" altLang="en-US" dirty="0" smtClean="0"/>
              <a:t>간접연산자</a:t>
            </a:r>
            <a:r>
              <a:rPr lang="en-US" altLang="ko-KR" dirty="0" smtClean="0"/>
              <a:t>(</a:t>
            </a:r>
            <a:r>
              <a:rPr lang="en-US" altLang="ko-KR" dirty="0"/>
              <a:t>indirection operator) *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포인터 변수가 갖는 주소로 그 주소의 원래 변수를 참조 가능</a:t>
            </a:r>
            <a:endParaRPr lang="en-US" altLang="ko-KR" dirty="0"/>
          </a:p>
          <a:p>
            <a:pPr lvl="1"/>
            <a:r>
              <a:rPr lang="ko-KR" altLang="en-US" dirty="0"/>
              <a:t>포인터 변수가 가리키고 있는 변수를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간접연산자를 </a:t>
            </a:r>
            <a:r>
              <a:rPr lang="ko-KR" altLang="en-US" dirty="0"/>
              <a:t>이용한 *</a:t>
            </a:r>
            <a:r>
              <a:rPr lang="en-US" altLang="ko-KR" dirty="0" err="1" smtClean="0"/>
              <a:t>ptrint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포인터 </a:t>
            </a:r>
            <a:r>
              <a:rPr lang="en-US" altLang="ko-KR" dirty="0" err="1"/>
              <a:t>ptrint</a:t>
            </a:r>
            <a:r>
              <a:rPr lang="ko-KR" altLang="en-US" dirty="0"/>
              <a:t>가 가리키고 있는 변수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/>
              <a:t>직접참조</a:t>
            </a:r>
            <a:r>
              <a:rPr lang="en-US" altLang="ko-KR" dirty="0"/>
              <a:t>(direct access)</a:t>
            </a:r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/>
              <a:t>data </a:t>
            </a:r>
            <a:r>
              <a:rPr lang="ko-KR" altLang="en-US" dirty="0"/>
              <a:t>자체를 사용해 자신을 참조하는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r>
              <a:rPr lang="ko-KR" altLang="en-US" dirty="0" smtClean="0"/>
              <a:t>간접참조</a:t>
            </a:r>
            <a:r>
              <a:rPr lang="en-US" altLang="ko-KR" dirty="0"/>
              <a:t>(indirect access)</a:t>
            </a:r>
          </a:p>
          <a:p>
            <a:pPr lvl="1"/>
            <a:r>
              <a:rPr lang="en-US" altLang="ko-KR" dirty="0" smtClean="0"/>
              <a:t>*</a:t>
            </a:r>
            <a:r>
              <a:rPr lang="en-US" altLang="ko-KR" dirty="0" err="1"/>
              <a:t>ptrint</a:t>
            </a:r>
            <a:r>
              <a:rPr lang="ko-KR" altLang="en-US" dirty="0" smtClean="0"/>
              <a:t>를 이용해서 </a:t>
            </a:r>
            <a:r>
              <a:rPr lang="ko-KR" altLang="en-US" dirty="0"/>
              <a:t>변수 </a:t>
            </a:r>
            <a:r>
              <a:rPr lang="en-US" altLang="ko-KR" dirty="0"/>
              <a:t>data</a:t>
            </a:r>
            <a:r>
              <a:rPr lang="ko-KR" altLang="en-US" dirty="0"/>
              <a:t>를 참조하는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간접연산자 *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66" y="3170463"/>
            <a:ext cx="3749636" cy="3172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3744" y="1291994"/>
            <a:ext cx="2228495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int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data = 100;</a:t>
            </a:r>
          </a:p>
          <a:p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int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*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ptrint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= &amp;data;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*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ptrint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= 200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;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4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간접참조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551106"/>
            <a:ext cx="2516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포인터 변수와 간접연산자 *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이용한 간접참조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981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연산자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 &amp;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와 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*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158" y="255360"/>
            <a:ext cx="5751667" cy="443844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854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070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dereference.c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546837"/>
            <a:ext cx="2516441" cy="39446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주소 연산자 </a:t>
            </a:r>
            <a:r>
              <a:rPr lang="en-US" altLang="ko-KR" sz="1200" dirty="0">
                <a:latin typeface="+mn-ea"/>
              </a:rPr>
              <a:t>&amp;</a:t>
            </a:r>
            <a:r>
              <a:rPr lang="ko-KR" altLang="en-US" sz="1200" dirty="0">
                <a:latin typeface="+mn-ea"/>
              </a:rPr>
              <a:t>와 간접 연산자 *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모두 전위 연산자로 서로 반대의 </a:t>
            </a:r>
            <a:r>
              <a:rPr lang="ko-KR" altLang="en-US" sz="1200" dirty="0" smtClean="0">
                <a:latin typeface="+mn-ea"/>
              </a:rPr>
              <a:t>역할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주소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연산 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&amp;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변수’는 변수의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주소값이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결과값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간접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연산 ‘*포인터변수’는 포인터 변수가 가리키는 변수 자체가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결과값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‘*</a:t>
            </a:r>
            <a:r>
              <a:rPr lang="ko-KR" altLang="en-US" sz="1200" dirty="0">
                <a:latin typeface="+mn-ea"/>
              </a:rPr>
              <a:t>포인터변수’는 </a:t>
            </a:r>
            <a:r>
              <a:rPr lang="en-US" altLang="ko-KR" sz="1200" dirty="0">
                <a:latin typeface="+mn-ea"/>
              </a:rPr>
              <a:t>l-value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 err="1">
                <a:latin typeface="+mn-ea"/>
              </a:rPr>
              <a:t>r-value</a:t>
            </a:r>
            <a:r>
              <a:rPr lang="ko-KR" altLang="en-US" sz="1200" dirty="0">
                <a:latin typeface="+mn-ea"/>
              </a:rPr>
              <a:t>로 모두 사용이 </a:t>
            </a:r>
            <a:r>
              <a:rPr lang="ko-KR" altLang="en-US" sz="1200" dirty="0" smtClean="0">
                <a:latin typeface="+mn-ea"/>
              </a:rPr>
              <a:t>가능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주소값인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&amp;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변수’는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r-value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로만 사용이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가능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‘*</a:t>
            </a:r>
            <a:r>
              <a:rPr lang="ko-KR" altLang="en-US" sz="1200" dirty="0">
                <a:latin typeface="+mn-ea"/>
              </a:rPr>
              <a:t>포인터변수’와 같이 간접연산자는 포인터 변수에만 사용이 </a:t>
            </a:r>
            <a:r>
              <a:rPr lang="ko-KR" altLang="en-US" sz="1200" dirty="0" smtClean="0">
                <a:latin typeface="+mn-ea"/>
              </a:rPr>
              <a:t>가능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주소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연산자는 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&amp;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변수’와 같이 모든 변수에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사용이 가능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23" y="415981"/>
            <a:ext cx="6040277" cy="62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포인터 변수는 간단한 더하기와 뺄셈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이웃한 </a:t>
            </a:r>
            <a:r>
              <a:rPr lang="ko-KR" altLang="en-US" dirty="0"/>
              <a:t>변수의 주소 연산을 </a:t>
            </a:r>
            <a:r>
              <a:rPr lang="ko-KR" altLang="en-US" dirty="0" smtClean="0"/>
              <a:t>수행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포인터가 </a:t>
            </a:r>
            <a:r>
              <a:rPr lang="ko-KR" altLang="en-US" dirty="0"/>
              <a:t>가리키는 변수 크기에 비례한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ko-KR" altLang="en-US" dirty="0"/>
              <a:t>포인터의 연산은 절대적인 주소의 계산이 아니며</a:t>
            </a:r>
            <a:endParaRPr lang="en-US" altLang="ko-KR" dirty="0"/>
          </a:p>
          <a:p>
            <a:pPr lvl="2"/>
            <a:r>
              <a:rPr lang="ko-KR" altLang="en-US" dirty="0" smtClean="0"/>
              <a:t>포인터에 </a:t>
            </a:r>
            <a:r>
              <a:rPr lang="ko-KR" altLang="en-US" dirty="0"/>
              <a:t>저장된 </a:t>
            </a:r>
            <a:r>
              <a:rPr lang="ko-KR" altLang="en-US" dirty="0" err="1"/>
              <a:t>주소값의</a:t>
            </a:r>
            <a:r>
              <a:rPr lang="ko-KR" altLang="en-US" dirty="0"/>
              <a:t> 연산으로 이웃한 이전 또는 이후의 다른 변수를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ko-KR" altLang="en-US" dirty="0"/>
              <a:t>형 포인터 </a:t>
            </a:r>
            <a:r>
              <a:rPr lang="en-US" altLang="ko-KR" dirty="0"/>
              <a:t>pi</a:t>
            </a:r>
            <a:r>
              <a:rPr lang="ko-KR" altLang="en-US" dirty="0"/>
              <a:t>에 저장된 </a:t>
            </a:r>
            <a:r>
              <a:rPr lang="ko-KR" altLang="en-US" dirty="0" err="1"/>
              <a:t>주소값이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이라고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pi+1)</a:t>
            </a:r>
            <a:r>
              <a:rPr lang="ko-KR" altLang="en-US" dirty="0"/>
              <a:t>은 </a:t>
            </a:r>
            <a:r>
              <a:rPr lang="en-US" altLang="ko-KR" dirty="0" smtClean="0"/>
              <a:t>101</a:t>
            </a:r>
            <a:r>
              <a:rPr lang="ko-KR" altLang="en-US" dirty="0" smtClean="0"/>
              <a:t>이 </a:t>
            </a:r>
            <a:r>
              <a:rPr lang="ko-KR" altLang="en-US" dirty="0"/>
              <a:t>아니라 </a:t>
            </a:r>
            <a:r>
              <a:rPr lang="ko-KR" altLang="en-US" dirty="0" err="1"/>
              <a:t>주소값</a:t>
            </a:r>
            <a:r>
              <a:rPr lang="ko-KR" altLang="en-US" dirty="0"/>
              <a:t> </a:t>
            </a:r>
            <a:r>
              <a:rPr lang="en-US" altLang="ko-KR" dirty="0" smtClean="0"/>
              <a:t>104</a:t>
            </a:r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/>
              <a:t>(pi+1)</a:t>
            </a:r>
            <a:r>
              <a:rPr lang="ko-KR" altLang="en-US" dirty="0"/>
              <a:t>은 </a:t>
            </a:r>
            <a:r>
              <a:rPr lang="en-US" altLang="ko-KR" dirty="0"/>
              <a:t>pi</a:t>
            </a:r>
            <a:r>
              <a:rPr lang="ko-KR" altLang="en-US" dirty="0"/>
              <a:t>가 가리키는 다음 </a:t>
            </a:r>
            <a:r>
              <a:rPr lang="en-US" altLang="ko-KR" dirty="0" err="1"/>
              <a:t>int</a:t>
            </a:r>
            <a:r>
              <a:rPr lang="ko-KR" altLang="en-US" dirty="0"/>
              <a:t>형의 주소를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주소 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51" y="3568809"/>
            <a:ext cx="5249049" cy="29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0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805106"/>
            <a:ext cx="2516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다양한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자료형의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주소 연산과 주소 값 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연산자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 &amp;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와 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*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783" y="890360"/>
            <a:ext cx="5751667" cy="443844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calcptr.c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800837"/>
            <a:ext cx="2664902" cy="2328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포인터 </a:t>
            </a:r>
            <a:r>
              <a:rPr lang="en-US" altLang="ko-KR" sz="1200" dirty="0" err="1">
                <a:latin typeface="+mn-ea"/>
              </a:rPr>
              <a:t>pd</a:t>
            </a:r>
            <a:r>
              <a:rPr lang="ko-KR" altLang="en-US" sz="1200" dirty="0">
                <a:latin typeface="+mn-ea"/>
              </a:rPr>
              <a:t>에 정수 </a:t>
            </a:r>
            <a:r>
              <a:rPr lang="en-US" altLang="ko-KR" sz="1200" dirty="0">
                <a:latin typeface="+mn-ea"/>
              </a:rPr>
              <a:t>100</a:t>
            </a:r>
            <a:r>
              <a:rPr lang="ko-KR" altLang="en-US" sz="1200" dirty="0">
                <a:latin typeface="+mn-ea"/>
              </a:rPr>
              <a:t>을 직접 저장하면 경고가 </a:t>
            </a:r>
            <a:r>
              <a:rPr lang="ko-KR" altLang="en-US" sz="1200" dirty="0" smtClean="0">
                <a:latin typeface="+mn-ea"/>
              </a:rPr>
              <a:t>발생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double </a:t>
            </a:r>
            <a:r>
              <a:rPr lang="en-US" altLang="ko-KR" sz="1200" dirty="0">
                <a:latin typeface="+mn-ea"/>
              </a:rPr>
              <a:t>*</a:t>
            </a:r>
            <a:r>
              <a:rPr lang="en-US" altLang="ko-KR" sz="1200" dirty="0" err="1">
                <a:latin typeface="+mn-ea"/>
              </a:rPr>
              <a:t>pd</a:t>
            </a:r>
            <a:r>
              <a:rPr lang="en-US" altLang="ko-KR" sz="1200" dirty="0">
                <a:latin typeface="+mn-ea"/>
              </a:rPr>
              <a:t> = 100; //</a:t>
            </a:r>
            <a:r>
              <a:rPr lang="ko-KR" altLang="en-US" sz="1200" dirty="0">
                <a:latin typeface="+mn-ea"/>
              </a:rPr>
              <a:t>경고발생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latin typeface="+mn-ea"/>
              </a:rPr>
              <a:t>double *</a:t>
            </a:r>
            <a:r>
              <a:rPr lang="en-US" altLang="ko-KR" sz="1200" dirty="0" err="1">
                <a:latin typeface="+mn-ea"/>
              </a:rPr>
              <a:t>pd</a:t>
            </a:r>
            <a:r>
              <a:rPr lang="en-US" altLang="ko-KR" sz="1200" dirty="0">
                <a:latin typeface="+mn-ea"/>
              </a:rPr>
              <a:t> = (double *)100; //</a:t>
            </a:r>
            <a:r>
              <a:rPr lang="ko-KR" altLang="en-US" sz="1200" dirty="0">
                <a:latin typeface="+mn-ea"/>
              </a:rPr>
              <a:t>가능하나 잘 이용하지 않음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double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형 포인터에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100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이라는 </a:t>
            </a: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주소값을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저장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포인터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자료형으로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100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변환하는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연산식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(double *) 100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사용해 저장 가능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권장하지 않음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09854" y="1022199"/>
            <a:ext cx="5689760" cy="5575315"/>
            <a:chOff x="3309854" y="514199"/>
            <a:chExt cx="5689760" cy="55753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926" y="5413749"/>
              <a:ext cx="5687688" cy="67576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854" y="514199"/>
              <a:ext cx="5689760" cy="4958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7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99" y="45235"/>
            <a:ext cx="5328148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이웃한 변수 주소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630606"/>
            <a:ext cx="283174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err="1" smtClean="0">
                <a:solidFill>
                  <a:prstClr val="black"/>
                </a:solidFill>
                <a:latin typeface="+mn-ea"/>
              </a:rPr>
              <a:t>int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자료형의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주소 연산과 주소 값 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981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연산자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 &amp;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와 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*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934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149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neighborvar.c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546837"/>
            <a:ext cx="2974256" cy="10669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형 변수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개를 선언해 그 </a:t>
            </a:r>
            <a:r>
              <a:rPr lang="ko-KR" altLang="en-US" sz="1200" dirty="0" err="1">
                <a:latin typeface="+mn-ea"/>
              </a:rPr>
              <a:t>저장값과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주소값을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일반적으로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정수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int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와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사이는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주소값으로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그 차이가 절대 값으로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12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정도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64" y="147778"/>
            <a:ext cx="5109183" cy="1276504"/>
          </a:xfrm>
          <a:prstGeom prst="rect">
            <a:avLst/>
          </a:prstGeom>
        </p:spPr>
      </p:pic>
      <p:pic>
        <p:nvPicPr>
          <p:cNvPr id="16" name="내용 개체 틀 4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65" y="1332242"/>
            <a:ext cx="5109183" cy="5457825"/>
          </a:xfr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5" y="3723762"/>
            <a:ext cx="3129827" cy="27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08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포인터 기초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포인터를 이용하여 두 수의 값을 교환하는 프로그램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/>
              <a:t>m, n</a:t>
            </a:r>
            <a:r>
              <a:rPr lang="ko-KR" altLang="en-US" dirty="0"/>
              <a:t>에 저장된 두 값을 서로 교환하는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r>
              <a:rPr lang="ko-KR" altLang="en-US" dirty="0" smtClean="0"/>
              <a:t>제한 </a:t>
            </a:r>
            <a:r>
              <a:rPr lang="ko-KR" altLang="en-US" dirty="0"/>
              <a:t>사항</a:t>
            </a:r>
          </a:p>
          <a:p>
            <a:pPr lvl="1"/>
            <a:r>
              <a:rPr lang="ko-KR" altLang="en-US" dirty="0" smtClean="0"/>
              <a:t>임시변수인 </a:t>
            </a:r>
            <a:r>
              <a:rPr lang="en-US" altLang="ko-KR" dirty="0"/>
              <a:t>dummy</a:t>
            </a:r>
            <a:r>
              <a:rPr lang="ko-KR" altLang="en-US" dirty="0"/>
              <a:t>를 사용하고</a:t>
            </a:r>
            <a:r>
              <a:rPr lang="en-US" altLang="ko-KR" dirty="0"/>
              <a:t>, </a:t>
            </a:r>
            <a:r>
              <a:rPr lang="ko-KR" altLang="en-US" dirty="0"/>
              <a:t>포인터 변수 </a:t>
            </a:r>
            <a:r>
              <a:rPr lang="en-US" altLang="ko-KR" dirty="0"/>
              <a:t>p</a:t>
            </a:r>
            <a:r>
              <a:rPr lang="ko-KR" altLang="en-US" dirty="0"/>
              <a:t>를 사용하나 변수 </a:t>
            </a:r>
            <a:r>
              <a:rPr lang="en-US" altLang="ko-KR" dirty="0"/>
              <a:t>m, n </a:t>
            </a:r>
            <a:r>
              <a:rPr lang="ko-KR" altLang="en-US" dirty="0"/>
              <a:t>자체는 사용하지 않으며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주소값</a:t>
            </a:r>
            <a:r>
              <a:rPr lang="ko-KR" altLang="en-US" dirty="0" smtClean="0"/>
              <a:t> </a:t>
            </a:r>
            <a:r>
              <a:rPr lang="en-US" altLang="ko-KR" dirty="0"/>
              <a:t>&amp;m</a:t>
            </a:r>
            <a:r>
              <a:rPr lang="ko-KR" altLang="en-US" dirty="0"/>
              <a:t>과 </a:t>
            </a:r>
            <a:r>
              <a:rPr lang="en-US" altLang="ko-KR" dirty="0"/>
              <a:t>&amp;n </a:t>
            </a:r>
            <a:r>
              <a:rPr lang="ko-KR" altLang="en-US" dirty="0"/>
              <a:t>만을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변수 선언 </a:t>
            </a:r>
            <a:r>
              <a:rPr lang="en-US" altLang="ko-KR" dirty="0" err="1"/>
              <a:t>int</a:t>
            </a:r>
            <a:r>
              <a:rPr lang="en-US" altLang="ko-KR" dirty="0"/>
              <a:t> *p = &amp;m;</a:t>
            </a:r>
            <a:r>
              <a:rPr lang="ko-KR" altLang="en-US" dirty="0"/>
              <a:t>으로 *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/>
              <a:t>m </a:t>
            </a:r>
            <a:r>
              <a:rPr lang="ko-KR" altLang="en-US" dirty="0"/>
              <a:t>자체를 의미함</a:t>
            </a:r>
          </a:p>
          <a:p>
            <a:pPr lvl="1"/>
            <a:r>
              <a:rPr lang="ko-KR" altLang="en-US" dirty="0" smtClean="0"/>
              <a:t>마찬가지로 </a:t>
            </a:r>
            <a:r>
              <a:rPr lang="ko-KR" altLang="en-US" dirty="0"/>
              <a:t>대입문장 </a:t>
            </a:r>
            <a:r>
              <a:rPr lang="en-US" altLang="ko-KR" dirty="0"/>
              <a:t>p = &amp;n;</a:t>
            </a:r>
            <a:r>
              <a:rPr lang="ko-KR" altLang="en-US" dirty="0"/>
              <a:t>으로 *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en-US" altLang="ko-KR" dirty="0"/>
              <a:t>n </a:t>
            </a:r>
            <a:r>
              <a:rPr lang="ko-KR" altLang="en-US" dirty="0"/>
              <a:t>자체를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endParaRPr lang="ko-KR" altLang="en-US" dirty="0"/>
          </a:p>
          <a:p>
            <a:pPr lvl="1"/>
            <a:r>
              <a:rPr lang="en-US" altLang="ko-KR" dirty="0"/>
              <a:t>100 200</a:t>
            </a:r>
          </a:p>
          <a:p>
            <a:pPr lvl="1"/>
            <a:r>
              <a:rPr lang="en-US" altLang="ko-KR" dirty="0"/>
              <a:t>200 100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29" y="2974953"/>
            <a:ext cx="5355771" cy="36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8802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포인터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형변환과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/>
            </a:r>
            <a:b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</a:b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다중 포인터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value</a:t>
            </a:r>
            <a:r>
              <a:rPr lang="ko-KR" altLang="en-US" dirty="0"/>
              <a:t>에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0x61626364</a:t>
            </a:r>
            <a:r>
              <a:rPr lang="ko-KR" altLang="en-US" dirty="0"/>
              <a:t>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/>
              <a:t>변수 </a:t>
            </a:r>
            <a:r>
              <a:rPr lang="en-US" altLang="ko-KR" dirty="0"/>
              <a:t>value</a:t>
            </a:r>
            <a:r>
              <a:rPr lang="ko-KR" altLang="en-US" dirty="0"/>
              <a:t>의 주소가 </a:t>
            </a:r>
            <a:r>
              <a:rPr lang="en-US" altLang="ko-KR" dirty="0"/>
              <a:t>56</a:t>
            </a:r>
            <a:r>
              <a:rPr lang="ko-KR" altLang="en-US" dirty="0" smtClean="0"/>
              <a:t>번지라면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56</a:t>
            </a:r>
            <a:r>
              <a:rPr lang="ko-KR" altLang="en-US" dirty="0" smtClean="0"/>
              <a:t>번지에는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64</a:t>
            </a:r>
            <a:r>
              <a:rPr lang="ko-KR" altLang="en-US" dirty="0"/>
              <a:t>가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주소 </a:t>
            </a:r>
            <a:r>
              <a:rPr lang="en-US" altLang="ko-KR" dirty="0"/>
              <a:t>57</a:t>
            </a:r>
            <a:r>
              <a:rPr lang="ko-KR" altLang="en-US" dirty="0"/>
              <a:t>번지에는 </a:t>
            </a:r>
            <a:r>
              <a:rPr lang="en-US" altLang="ko-KR" dirty="0"/>
              <a:t>63</a:t>
            </a:r>
            <a:r>
              <a:rPr lang="ko-KR" altLang="en-US" dirty="0"/>
              <a:t>이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다음에 </a:t>
            </a:r>
            <a:r>
              <a:rPr lang="ko-KR" altLang="en-US" dirty="0"/>
              <a:t>각각 </a:t>
            </a:r>
            <a:r>
              <a:rPr lang="en-US" altLang="ko-KR" dirty="0"/>
              <a:t>62, 61</a:t>
            </a:r>
            <a:r>
              <a:rPr lang="ko-KR" altLang="en-US" dirty="0"/>
              <a:t>이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내부 저장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4" y="2726485"/>
            <a:ext cx="5668632" cy="37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14" y="128360"/>
            <a:ext cx="5032243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명시적 포인터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444231"/>
            <a:ext cx="342813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정수의 내부를 각각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바이트 씩 문자로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588853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포인터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형변환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807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022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ptrtypecast.c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6" y="2138462"/>
            <a:ext cx="3611897" cy="7489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포인터 </a:t>
            </a:r>
            <a:r>
              <a:rPr lang="ko-KR" altLang="en-US" sz="1200" dirty="0">
                <a:latin typeface="+mn-ea"/>
              </a:rPr>
              <a:t>변수는 동일한 </a:t>
            </a:r>
            <a:r>
              <a:rPr lang="ko-KR" altLang="en-US" sz="1200" dirty="0" err="1">
                <a:latin typeface="+mn-ea"/>
              </a:rPr>
              <a:t>자료형끼리만</a:t>
            </a:r>
            <a:r>
              <a:rPr lang="ko-KR" altLang="en-US" sz="1200" dirty="0">
                <a:latin typeface="+mn-ea"/>
              </a:rPr>
              <a:t> 대입이 </a:t>
            </a:r>
            <a:r>
              <a:rPr lang="ko-KR" altLang="en-US" sz="1200" dirty="0" smtClean="0">
                <a:latin typeface="+mn-ea"/>
              </a:rPr>
              <a:t>가능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포인터의 </a:t>
            </a:r>
            <a:r>
              <a:rPr lang="ko-KR" altLang="en-US" sz="1200" dirty="0" err="1">
                <a:latin typeface="+mn-ea"/>
              </a:rPr>
              <a:t>자료형이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다르면 경고가 발생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필요하면 명시적으로 </a:t>
            </a:r>
            <a:r>
              <a:rPr lang="ko-KR" altLang="en-US" sz="1200" dirty="0" err="1" smtClean="0">
                <a:latin typeface="+mn-ea"/>
              </a:rPr>
              <a:t>형변환을</a:t>
            </a:r>
            <a:r>
              <a:rPr lang="ko-KR" altLang="en-US" sz="1200" dirty="0" smtClean="0">
                <a:latin typeface="+mn-ea"/>
              </a:rPr>
              <a:t> 수행 가능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0" y="2911135"/>
            <a:ext cx="3538894" cy="390299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101230" y="309489"/>
            <a:ext cx="4843627" cy="6421511"/>
            <a:chOff x="3974230" y="309489"/>
            <a:chExt cx="4843627" cy="64215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483" y="2135691"/>
              <a:ext cx="4825374" cy="45953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230" y="309489"/>
              <a:ext cx="4843627" cy="191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73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이중 포인터</a:t>
            </a:r>
            <a:endParaRPr lang="en-US" altLang="ko-KR" dirty="0"/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변수의 </a:t>
            </a:r>
            <a:r>
              <a:rPr lang="ko-KR" altLang="en-US" dirty="0" err="1"/>
              <a:t>주소값을</a:t>
            </a:r>
            <a:r>
              <a:rPr lang="ko-KR" altLang="en-US" dirty="0"/>
              <a:t> 갖는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삼중 포인터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ko-KR" altLang="en-US" dirty="0"/>
              <a:t>이중 포인터의 </a:t>
            </a:r>
            <a:r>
              <a:rPr lang="ko-KR" altLang="en-US" dirty="0" err="1"/>
              <a:t>주소값을</a:t>
            </a:r>
            <a:r>
              <a:rPr lang="ko-KR" altLang="en-US" dirty="0"/>
              <a:t> 갖는 변수</a:t>
            </a:r>
          </a:p>
          <a:p>
            <a:r>
              <a:rPr lang="ko-KR" altLang="en-US" dirty="0"/>
              <a:t>다중 </a:t>
            </a:r>
            <a:r>
              <a:rPr lang="ko-KR" altLang="en-US" dirty="0" smtClean="0"/>
              <a:t>포인터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포인터의 포인터 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이중 포인터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2508373"/>
            <a:ext cx="5478895" cy="37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45" y="751485"/>
            <a:ext cx="5032243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다중 포인터 예제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571231"/>
            <a:ext cx="282249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포인터와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이중 포인터의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969853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포인터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형변환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934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149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multipointer.c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5" y="2519462"/>
            <a:ext cx="2923129" cy="21441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latin typeface="+mn-ea"/>
              </a:rPr>
              <a:t>다중 포인터 변수를 이용하여 일반 변수를 참조하려면 가리킨 횟수만큼 간접연산자를 </a:t>
            </a:r>
            <a:r>
              <a:rPr lang="ko-KR" altLang="en-US" sz="1200" dirty="0" smtClean="0">
                <a:latin typeface="+mn-ea"/>
              </a:rPr>
              <a:t>이용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즉 이중 포인터 변수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dpi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는 **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dpi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바로 변수 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문장 </a:t>
            </a:r>
            <a:r>
              <a:rPr lang="ko-KR" altLang="en-US" sz="1200" dirty="0">
                <a:latin typeface="+mn-ea"/>
              </a:rPr>
              <a:t>*</a:t>
            </a:r>
            <a:r>
              <a:rPr lang="en-US" altLang="ko-KR" sz="1200" dirty="0">
                <a:latin typeface="+mn-ea"/>
              </a:rPr>
              <a:t>pi =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+ 2;</a:t>
            </a:r>
            <a:r>
              <a:rPr lang="ko-KR" altLang="en-US" sz="1200" dirty="0">
                <a:latin typeface="+mn-ea"/>
              </a:rPr>
              <a:t>는 변수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 </a:t>
            </a:r>
            <a:r>
              <a:rPr lang="ko-KR" altLang="en-US" sz="1200" dirty="0">
                <a:latin typeface="+mn-ea"/>
              </a:rPr>
              <a:t>증가시키는 </a:t>
            </a:r>
            <a:r>
              <a:rPr lang="ko-KR" altLang="en-US" sz="1200" dirty="0" smtClean="0">
                <a:latin typeface="+mn-ea"/>
              </a:rPr>
              <a:t>문장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포인터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변수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pi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*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pi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도 변수 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문장 </a:t>
            </a:r>
            <a:r>
              <a:rPr lang="ko-KR" altLang="en-US" sz="1200" dirty="0">
                <a:latin typeface="+mn-ea"/>
              </a:rPr>
              <a:t>**</a:t>
            </a:r>
            <a:r>
              <a:rPr lang="en-US" altLang="ko-KR" sz="1200" dirty="0">
                <a:latin typeface="+mn-ea"/>
              </a:rPr>
              <a:t>dpi = *pi + 2;</a:t>
            </a:r>
            <a:r>
              <a:rPr lang="ko-KR" altLang="en-US" sz="1200" dirty="0">
                <a:latin typeface="+mn-ea"/>
              </a:rPr>
              <a:t>는 변수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 </a:t>
            </a:r>
            <a:r>
              <a:rPr lang="ko-KR" altLang="en-US" sz="1200" dirty="0">
                <a:latin typeface="+mn-ea"/>
              </a:rPr>
              <a:t>증가시키는 </a:t>
            </a:r>
            <a:r>
              <a:rPr lang="ko-KR" altLang="en-US" sz="1200" dirty="0" smtClean="0">
                <a:latin typeface="+mn-ea"/>
              </a:rPr>
              <a:t>문장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37" y="885732"/>
            <a:ext cx="5676538" cy="56765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5" y="4741531"/>
            <a:ext cx="2965523" cy="7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간접 연산자 *는 증감 연산자 </a:t>
            </a:r>
            <a:r>
              <a:rPr lang="en-US" altLang="ko-KR" dirty="0"/>
              <a:t>++, --</a:t>
            </a:r>
            <a:r>
              <a:rPr lang="ko-KR" altLang="en-US" dirty="0"/>
              <a:t>와 함께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간접 </a:t>
            </a:r>
            <a:r>
              <a:rPr lang="ko-KR" altLang="en-US" dirty="0"/>
              <a:t>연산자 *는 전위 </a:t>
            </a:r>
            <a:r>
              <a:rPr lang="ko-KR" altLang="en-US" dirty="0" smtClean="0"/>
              <a:t>연산자로 </a:t>
            </a:r>
            <a:r>
              <a:rPr lang="ko-KR" altLang="en-US" dirty="0"/>
              <a:t>연산자 우선순위가 </a:t>
            </a:r>
            <a:r>
              <a:rPr lang="en-US" altLang="ko-KR" dirty="0"/>
              <a:t>2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증감 </a:t>
            </a:r>
            <a:r>
              <a:rPr lang="ko-KR" altLang="en-US" dirty="0"/>
              <a:t>연산자 </a:t>
            </a:r>
            <a:r>
              <a:rPr lang="en-US" altLang="ko-KR" dirty="0"/>
              <a:t>++, --</a:t>
            </a:r>
            <a:r>
              <a:rPr lang="ko-KR" altLang="en-US" dirty="0"/>
              <a:t>는 전위이면 </a:t>
            </a:r>
            <a:r>
              <a:rPr lang="en-US" altLang="ko-KR" dirty="0"/>
              <a:t>2</a:t>
            </a:r>
            <a:r>
              <a:rPr lang="ko-KR" altLang="en-US" dirty="0"/>
              <a:t>위이고</a:t>
            </a:r>
            <a:r>
              <a:rPr lang="en-US" altLang="ko-KR" dirty="0"/>
              <a:t>, </a:t>
            </a:r>
            <a:r>
              <a:rPr lang="ko-KR" altLang="en-US" dirty="0"/>
              <a:t>후위이면 </a:t>
            </a:r>
            <a:r>
              <a:rPr lang="en-US" altLang="ko-KR" dirty="0"/>
              <a:t>1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사용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*</a:t>
            </a:r>
            <a:r>
              <a:rPr lang="en-US" altLang="ko-KR" dirty="0"/>
              <a:t>p++</a:t>
            </a:r>
            <a:r>
              <a:rPr lang="ko-KR" altLang="en-US" dirty="0"/>
              <a:t>는 *</a:t>
            </a:r>
            <a:r>
              <a:rPr lang="en-US" altLang="ko-KR" dirty="0"/>
              <a:t>(p++)</a:t>
            </a:r>
            <a:r>
              <a:rPr lang="ko-KR" altLang="en-US" dirty="0"/>
              <a:t>으로 </a:t>
            </a:r>
            <a:r>
              <a:rPr lang="en-US" altLang="ko-KR" dirty="0"/>
              <a:t>(*p)++</a:t>
            </a:r>
            <a:r>
              <a:rPr lang="ko-KR" altLang="en-US" dirty="0"/>
              <a:t>와 다르다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++*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++(*p)</a:t>
            </a:r>
            <a:r>
              <a:rPr lang="ko-KR" altLang="en-US" dirty="0"/>
              <a:t>는 같다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*++</a:t>
            </a:r>
            <a:r>
              <a:rPr lang="en-US" altLang="ko-KR" dirty="0"/>
              <a:t>p</a:t>
            </a:r>
            <a:r>
              <a:rPr lang="ko-KR" altLang="en-US" dirty="0"/>
              <a:t>는 *</a:t>
            </a:r>
            <a:r>
              <a:rPr lang="en-US" altLang="ko-KR" dirty="0"/>
              <a:t>(++p)</a:t>
            </a:r>
            <a:r>
              <a:rPr lang="ko-KR" altLang="en-US" dirty="0"/>
              <a:t>는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간접 연산자와 증감 연산자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04" y="5079163"/>
            <a:ext cx="6732896" cy="1512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9" y="2043998"/>
            <a:ext cx="6286149" cy="14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다양한 포인터 연산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5" y="1825231"/>
            <a:ext cx="282249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간접연산자와 증가연산자의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188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403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variousop.c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" y="2725249"/>
            <a:ext cx="5397129" cy="2239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65" y="1444231"/>
            <a:ext cx="5263053" cy="48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974" y="84485"/>
            <a:ext cx="5262232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 상수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476231"/>
            <a:ext cx="282249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포인터 상수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747853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포인터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형변환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839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054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constptr.c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4" y="2297462"/>
            <a:ext cx="3482260" cy="882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latin typeface="+mn-ea"/>
              </a:rPr>
              <a:t>➊ *</a:t>
            </a:r>
            <a:r>
              <a:rPr lang="en-US" altLang="ko-KR" sz="1200" dirty="0">
                <a:latin typeface="+mn-ea"/>
              </a:rPr>
              <a:t>pi</a:t>
            </a:r>
            <a:r>
              <a:rPr lang="ko-KR" altLang="en-US" sz="1200" dirty="0">
                <a:latin typeface="+mn-ea"/>
              </a:rPr>
              <a:t>를 사용해 포인터 </a:t>
            </a:r>
            <a:r>
              <a:rPr lang="en-US" altLang="ko-KR" sz="1200" dirty="0">
                <a:latin typeface="+mn-ea"/>
              </a:rPr>
              <a:t>pi</a:t>
            </a:r>
            <a:r>
              <a:rPr lang="ko-KR" altLang="en-US" sz="1200" dirty="0">
                <a:latin typeface="+mn-ea"/>
              </a:rPr>
              <a:t>가 가리키는 변수인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ko-KR" altLang="en-US" sz="1200" dirty="0">
                <a:latin typeface="+mn-ea"/>
              </a:rPr>
              <a:t>를 수정할 수 없도록 하는 상수 선언 </a:t>
            </a:r>
            <a:r>
              <a:rPr lang="ko-KR" altLang="en-US" sz="1200" dirty="0" smtClean="0">
                <a:latin typeface="+mn-ea"/>
              </a:rPr>
              <a:t>방법</a:t>
            </a:r>
            <a:r>
              <a:rPr lang="en-US" altLang="ko-KR" sz="1200" dirty="0" smtClean="0">
                <a:latin typeface="+mn-ea"/>
              </a:rPr>
              <a:t> 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즉 </a:t>
            </a:r>
            <a:r>
              <a:rPr lang="ko-KR" altLang="en-US" sz="1200" dirty="0">
                <a:latin typeface="+mn-ea"/>
              </a:rPr>
              <a:t>간접 </a:t>
            </a:r>
            <a:r>
              <a:rPr lang="ko-KR" altLang="en-US" sz="1200" dirty="0" err="1">
                <a:latin typeface="+mn-ea"/>
              </a:rPr>
              <a:t>연산식</a:t>
            </a:r>
            <a:r>
              <a:rPr lang="ko-KR" altLang="en-US" sz="1200" dirty="0">
                <a:latin typeface="+mn-ea"/>
              </a:rPr>
              <a:t> *</a:t>
            </a:r>
            <a:r>
              <a:rPr lang="en-US" altLang="ko-KR" sz="1200" dirty="0">
                <a:latin typeface="+mn-ea"/>
              </a:rPr>
              <a:t>pi</a:t>
            </a:r>
            <a:r>
              <a:rPr lang="ko-KR" altLang="en-US" sz="1200" dirty="0">
                <a:latin typeface="+mn-ea"/>
              </a:rPr>
              <a:t>을 상수로 </a:t>
            </a:r>
            <a:r>
              <a:rPr lang="ko-KR" altLang="en-US" sz="1200" dirty="0" smtClean="0">
                <a:latin typeface="+mn-ea"/>
              </a:rPr>
              <a:t>만들면 </a:t>
            </a:r>
            <a:r>
              <a:rPr lang="ko-KR" altLang="en-US" sz="1200" dirty="0">
                <a:latin typeface="+mn-ea"/>
              </a:rPr>
              <a:t>*</a:t>
            </a:r>
            <a:r>
              <a:rPr lang="en-US" altLang="ko-KR" sz="1200" dirty="0">
                <a:latin typeface="+mn-ea"/>
              </a:rPr>
              <a:t>pi</a:t>
            </a:r>
            <a:r>
              <a:rPr lang="ko-KR" altLang="en-US" sz="1200" dirty="0">
                <a:latin typeface="+mn-ea"/>
              </a:rPr>
              <a:t>를 </a:t>
            </a:r>
            <a:r>
              <a:rPr lang="en-US" altLang="ko-KR" sz="1200" dirty="0">
                <a:latin typeface="+mn-ea"/>
              </a:rPr>
              <a:t>l-value</a:t>
            </a:r>
            <a:r>
              <a:rPr lang="ko-KR" altLang="en-US" sz="1200" dirty="0" smtClean="0">
                <a:latin typeface="+mn-ea"/>
              </a:rPr>
              <a:t>로 사용할 </a:t>
            </a:r>
            <a:r>
              <a:rPr lang="ko-KR" altLang="en-US" sz="1200" dirty="0">
                <a:latin typeface="+mn-ea"/>
              </a:rPr>
              <a:t>수 </a:t>
            </a:r>
            <a:r>
              <a:rPr lang="ko-KR" altLang="en-US" sz="1200" dirty="0" smtClean="0">
                <a:latin typeface="+mn-ea"/>
              </a:rPr>
              <a:t>없음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90" y="294672"/>
            <a:ext cx="5028616" cy="46850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70" y="3633092"/>
            <a:ext cx="4372472" cy="26902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07629" y="5213655"/>
            <a:ext cx="4366328" cy="13029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latin typeface="+mn-ea"/>
              </a:rPr>
              <a:t>➋ 1</a:t>
            </a:r>
            <a:r>
              <a:rPr lang="ko-KR" altLang="en-US" sz="1200" dirty="0">
                <a:latin typeface="+mn-ea"/>
              </a:rPr>
              <a:t>번과 동일한 문장으로 간접 </a:t>
            </a:r>
            <a:r>
              <a:rPr lang="ko-KR" altLang="en-US" sz="1200" dirty="0" err="1">
                <a:latin typeface="+mn-ea"/>
              </a:rPr>
              <a:t>연산식</a:t>
            </a:r>
            <a:r>
              <a:rPr lang="ko-KR" altLang="en-US" sz="1200" dirty="0">
                <a:latin typeface="+mn-ea"/>
              </a:rPr>
              <a:t> *</a:t>
            </a:r>
            <a:r>
              <a:rPr lang="en-US" altLang="ko-KR" sz="1200" dirty="0">
                <a:latin typeface="+mn-ea"/>
              </a:rPr>
              <a:t>pi</a:t>
            </a:r>
            <a:r>
              <a:rPr lang="ko-KR" altLang="en-US" sz="1200" dirty="0">
                <a:latin typeface="+mn-ea"/>
              </a:rPr>
              <a:t>를 상수로 </a:t>
            </a:r>
            <a:r>
              <a:rPr lang="ko-KR" altLang="en-US" sz="1200" dirty="0" smtClean="0">
                <a:latin typeface="+mn-ea"/>
              </a:rPr>
              <a:t>만드는 방법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latin typeface="+mn-ea"/>
              </a:rPr>
              <a:t>➌ </a:t>
            </a:r>
            <a:r>
              <a:rPr lang="ko-KR" altLang="en-US" sz="1200" dirty="0" smtClean="0">
                <a:latin typeface="+mn-ea"/>
              </a:rPr>
              <a:t>포인터 </a:t>
            </a:r>
            <a:r>
              <a:rPr lang="en-US" altLang="ko-KR" sz="1200" dirty="0">
                <a:latin typeface="+mn-ea"/>
              </a:rPr>
              <a:t>pi</a:t>
            </a:r>
            <a:r>
              <a:rPr lang="ko-KR" altLang="en-US" sz="1200" dirty="0">
                <a:latin typeface="+mn-ea"/>
              </a:rPr>
              <a:t>에 저장되는 </a:t>
            </a:r>
            <a:r>
              <a:rPr lang="ko-KR" altLang="en-US" sz="1200" dirty="0" smtClean="0">
                <a:latin typeface="+mn-ea"/>
              </a:rPr>
              <a:t>초기 </a:t>
            </a:r>
            <a:r>
              <a:rPr lang="ko-KR" altLang="en-US" sz="1200" dirty="0" err="1" smtClean="0">
                <a:latin typeface="+mn-ea"/>
              </a:rPr>
              <a:t>주소값을</a:t>
            </a:r>
            <a:r>
              <a:rPr lang="ko-KR" altLang="en-US" sz="1200" dirty="0" smtClean="0">
                <a:latin typeface="+mn-ea"/>
              </a:rPr>
              <a:t> 더 </a:t>
            </a:r>
            <a:r>
              <a:rPr lang="ko-KR" altLang="en-US" sz="1200" dirty="0">
                <a:latin typeface="+mn-ea"/>
              </a:rPr>
              <a:t>이상 수정할 수 없도록 하는 </a:t>
            </a:r>
            <a:r>
              <a:rPr lang="ko-KR" altLang="en-US" sz="1200" dirty="0" smtClean="0">
                <a:latin typeface="+mn-ea"/>
              </a:rPr>
              <a:t>상수 선언 방법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latin typeface="+mn-ea"/>
              </a:rPr>
              <a:t>즉 </a:t>
            </a:r>
            <a:r>
              <a:rPr lang="ko-KR" altLang="en-US" sz="1200" dirty="0">
                <a:latin typeface="+mn-ea"/>
              </a:rPr>
              <a:t>포인터 변수 </a:t>
            </a:r>
            <a:r>
              <a:rPr lang="en-US" altLang="ko-KR" sz="1200" dirty="0">
                <a:latin typeface="+mn-ea"/>
              </a:rPr>
              <a:t>pi </a:t>
            </a:r>
            <a:r>
              <a:rPr lang="ko-KR" altLang="en-US" sz="1200" dirty="0">
                <a:latin typeface="+mn-ea"/>
              </a:rPr>
              <a:t>자체를 상수로 만드는 </a:t>
            </a:r>
            <a:r>
              <a:rPr lang="ko-KR" altLang="en-US" sz="1200" dirty="0" smtClean="0">
                <a:latin typeface="+mn-ea"/>
              </a:rPr>
              <a:t>방법으로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선언 이후 </a:t>
            </a:r>
            <a:r>
              <a:rPr lang="en-US" altLang="ko-KR" sz="1200" dirty="0" smtClean="0">
                <a:latin typeface="+mn-ea"/>
              </a:rPr>
              <a:t>pi</a:t>
            </a:r>
            <a:r>
              <a:rPr lang="ko-KR" altLang="en-US" sz="1200" dirty="0" smtClean="0">
                <a:latin typeface="+mn-ea"/>
              </a:rPr>
              <a:t>를 </a:t>
            </a:r>
            <a:r>
              <a:rPr lang="en-US" altLang="ko-KR" sz="1200" dirty="0">
                <a:latin typeface="+mn-ea"/>
              </a:rPr>
              <a:t>l-value</a:t>
            </a:r>
            <a:r>
              <a:rPr lang="ko-KR" altLang="en-US" sz="1200" dirty="0">
                <a:latin typeface="+mn-ea"/>
              </a:rPr>
              <a:t>로 사용할 수 </a:t>
            </a:r>
            <a:r>
              <a:rPr lang="ko-KR" altLang="en-US" sz="1200" dirty="0" smtClean="0">
                <a:latin typeface="+mn-ea"/>
              </a:rPr>
              <a:t>없음</a:t>
            </a:r>
            <a:endParaRPr lang="en-US" altLang="ko-KR" sz="1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874" y="990788"/>
            <a:ext cx="8571053" cy="5458162"/>
          </a:xfrm>
        </p:spPr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로 선언된 두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에 표준입력으로 두 실수를 입력 받아 두 실수의 덧셈 결과를 </a:t>
            </a:r>
            <a:r>
              <a:rPr lang="ko-KR" altLang="en-US" dirty="0" smtClean="0"/>
              <a:t>출력하는 프로그램</a:t>
            </a:r>
            <a:endParaRPr lang="en-US" altLang="ko-KR" dirty="0" smtClean="0"/>
          </a:p>
          <a:p>
            <a:r>
              <a:rPr lang="ko-KR" altLang="en-US" dirty="0" smtClean="0"/>
              <a:t>제한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선언만 수행하며</a:t>
            </a:r>
            <a:r>
              <a:rPr lang="en-US" altLang="ko-KR" dirty="0"/>
              <a:t>, </a:t>
            </a:r>
            <a:r>
              <a:rPr lang="ko-KR" altLang="en-US" dirty="0"/>
              <a:t>포인터 변수인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와 </a:t>
            </a:r>
            <a:r>
              <a:rPr lang="en-US" altLang="ko-KR" dirty="0" err="1"/>
              <a:t>py</a:t>
            </a:r>
            <a:r>
              <a:rPr lang="ko-KR" altLang="en-US" dirty="0"/>
              <a:t>만을 사용하여 모든 과정을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1"/>
            <a:r>
              <a:rPr lang="en-US" altLang="ko-KR" dirty="0" smtClean="0"/>
              <a:t>double </a:t>
            </a:r>
            <a:r>
              <a:rPr lang="ko-KR" altLang="en-US" dirty="0"/>
              <a:t>포인터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px</a:t>
            </a:r>
            <a:r>
              <a:rPr lang="en-US" altLang="ko-KR" dirty="0" smtClean="0"/>
              <a:t> </a:t>
            </a:r>
            <a:r>
              <a:rPr lang="ko-KR" altLang="en-US" dirty="0"/>
              <a:t>선언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double </a:t>
            </a:r>
            <a:r>
              <a:rPr lang="en-US" altLang="ko-KR" dirty="0"/>
              <a:t>*</a:t>
            </a:r>
            <a:r>
              <a:rPr lang="en-US" altLang="ko-KR" dirty="0" err="1"/>
              <a:t>px</a:t>
            </a:r>
            <a:r>
              <a:rPr lang="en-US" altLang="ko-KR" dirty="0"/>
              <a:t> = &amp;x;</a:t>
            </a:r>
          </a:p>
          <a:p>
            <a:pPr lvl="1"/>
            <a:r>
              <a:rPr lang="en-US" altLang="ko-KR" dirty="0" smtClean="0"/>
              <a:t>double </a:t>
            </a:r>
            <a:r>
              <a:rPr lang="ko-KR" altLang="en-US" dirty="0"/>
              <a:t>포인터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py</a:t>
            </a:r>
            <a:r>
              <a:rPr lang="en-US" altLang="ko-KR" dirty="0" smtClean="0"/>
              <a:t> </a:t>
            </a:r>
            <a:r>
              <a:rPr lang="ko-KR" altLang="en-US" dirty="0"/>
              <a:t>선언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double </a:t>
            </a:r>
            <a:r>
              <a:rPr lang="en-US" altLang="ko-KR" dirty="0"/>
              <a:t>*</a:t>
            </a:r>
            <a:r>
              <a:rPr lang="en-US" altLang="ko-KR" dirty="0" err="1"/>
              <a:t>py</a:t>
            </a:r>
            <a:r>
              <a:rPr lang="en-US" altLang="ko-KR" dirty="0"/>
              <a:t> = &amp;y;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실수 입력</a:t>
            </a:r>
            <a:r>
              <a:rPr lang="en-US" altLang="ko-KR" dirty="0"/>
              <a:t>: 3.874 7.983</a:t>
            </a:r>
          </a:p>
          <a:p>
            <a:pPr lvl="1"/>
            <a:r>
              <a:rPr lang="en-US" altLang="ko-KR" dirty="0"/>
              <a:t>3.87 + 7.98 = 11.86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42504" y="310038"/>
            <a:ext cx="8822096" cy="40832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표준입력으로 </a:t>
            </a:r>
            <a:r>
              <a:rPr lang="ko-KR" altLang="en-US" dirty="0"/>
              <a:t>받은 두 실수의 </a:t>
            </a:r>
            <a:r>
              <a:rPr lang="ko-KR" altLang="en-US" dirty="0" smtClean="0"/>
              <a:t>덧셈을 포인터 </a:t>
            </a:r>
            <a:r>
              <a:rPr lang="ko-KR" altLang="en-US" dirty="0"/>
              <a:t>변수를 사용해 수행하고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51" y="2657139"/>
            <a:ext cx="5299163" cy="3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60" y="1564771"/>
            <a:ext cx="3914286" cy="3590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포인터 변수와 선언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363365" cy="5458162"/>
          </a:xfrm>
        </p:spPr>
        <p:txBody>
          <a:bodyPr/>
          <a:lstStyle/>
          <a:p>
            <a:r>
              <a:rPr lang="ko-KR" altLang="en-US" dirty="0"/>
              <a:t>주소</a:t>
            </a:r>
            <a:r>
              <a:rPr lang="en-US" altLang="ko-KR" dirty="0"/>
              <a:t>(address)</a:t>
            </a:r>
          </a:p>
          <a:p>
            <a:pPr lvl="1"/>
            <a:r>
              <a:rPr lang="ko-KR" altLang="en-US" dirty="0" smtClean="0"/>
              <a:t>메모리 </a:t>
            </a:r>
            <a:r>
              <a:rPr lang="ko-KR" altLang="en-US" dirty="0"/>
              <a:t>공간은 </a:t>
            </a:r>
            <a:r>
              <a:rPr lang="en-US" altLang="ko-KR" dirty="0"/>
              <a:t>8</a:t>
            </a:r>
            <a:r>
              <a:rPr lang="ko-KR" altLang="en-US" dirty="0"/>
              <a:t>비트인 </a:t>
            </a:r>
            <a:r>
              <a:rPr lang="en-US" altLang="ko-KR" dirty="0"/>
              <a:t>1 </a:t>
            </a:r>
            <a:r>
              <a:rPr lang="ko-KR" altLang="en-US" dirty="0"/>
              <a:t>바이트마다 </a:t>
            </a:r>
            <a:r>
              <a:rPr lang="ko-KR" altLang="en-US" dirty="0" smtClean="0"/>
              <a:t>순차적인 </a:t>
            </a:r>
            <a:r>
              <a:rPr lang="ko-KR" altLang="en-US" dirty="0"/>
              <a:t>고유한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ko-KR" altLang="en-US" dirty="0"/>
              <a:t>메모리 주소는 저장 장소인 변수이름과 함께 </a:t>
            </a:r>
            <a:r>
              <a:rPr lang="ko-KR" altLang="en-US" dirty="0" smtClean="0"/>
              <a:t>기억 장소를 </a:t>
            </a:r>
            <a:r>
              <a:rPr lang="ko-KR" altLang="en-US" dirty="0"/>
              <a:t>참조하는 또 다른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 err="1"/>
              <a:t>렉슬아파트</a:t>
            </a:r>
            <a:r>
              <a:rPr lang="ko-KR" altLang="en-US" dirty="0"/>
              <a:t>’와 같이 아파트이름이 변수이름</a:t>
            </a:r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 err="1"/>
              <a:t>선릉로</a:t>
            </a:r>
            <a:r>
              <a:rPr lang="ko-KR" altLang="en-US" dirty="0"/>
              <a:t> </a:t>
            </a:r>
            <a:r>
              <a:rPr lang="en-US" altLang="ko-KR" dirty="0"/>
              <a:t>888’</a:t>
            </a:r>
            <a:r>
              <a:rPr lang="ko-KR" altLang="en-US" dirty="0"/>
              <a:t>과 같이 도로명과 번호가 메모리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주소 개념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85" y="2713842"/>
            <a:ext cx="4592637" cy="367411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329874" y="2586842"/>
            <a:ext cx="3197097" cy="2646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메모리 주소가 왜 필요하지요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보다 편리하고 융통성 있는 프로그램이 가능</a:t>
            </a:r>
          </a:p>
          <a:p>
            <a:pPr lvl="3"/>
            <a:r>
              <a:rPr lang="ko-KR" altLang="en-US" dirty="0" smtClean="0"/>
              <a:t>주소 정보를 이용하여 주소가 가리키는 변수의 값을 참조 가능</a:t>
            </a:r>
          </a:p>
          <a:p>
            <a:pPr lvl="3"/>
            <a:r>
              <a:rPr lang="ko-KR" altLang="en-US" dirty="0" smtClean="0"/>
              <a:t>주소 정보의 이전 또는 이후의 이웃한 저장 공간의 값도 쉽게 참조 가능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사용하면서 인자를 </a:t>
            </a:r>
            <a:r>
              <a:rPr lang="ko-KR" altLang="en-US" dirty="0"/>
              <a:t>‘</a:t>
            </a:r>
            <a:r>
              <a:rPr lang="en-US" altLang="ko-KR" dirty="0"/>
              <a:t>&amp;</a:t>
            </a:r>
            <a:r>
              <a:rPr lang="ko-KR" altLang="en-US" dirty="0"/>
              <a:t>변수이름’으로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</a:t>
            </a:r>
            <a:r>
              <a:rPr lang="en-US" altLang="ko-KR" dirty="0"/>
              <a:t>&amp;(ampersand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ko-KR" altLang="en-US" dirty="0" err="1"/>
              <a:t>피연산자인</a:t>
            </a:r>
            <a:r>
              <a:rPr lang="ko-KR" altLang="en-US" dirty="0"/>
              <a:t> 변수의 메모리 주소를 반환하는 </a:t>
            </a:r>
            <a:r>
              <a:rPr lang="ko-KR" altLang="en-US" dirty="0" smtClean="0"/>
              <a:t>주소연산자</a:t>
            </a:r>
            <a:endParaRPr lang="en-US" altLang="ko-KR" dirty="0" smtClean="0"/>
          </a:p>
          <a:p>
            <a:pPr lvl="2"/>
            <a:r>
              <a:rPr lang="ko-KR" altLang="en-US" dirty="0"/>
              <a:t>함수 </a:t>
            </a:r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ko-KR" altLang="en-US" dirty="0" err="1"/>
              <a:t>입력값을</a:t>
            </a:r>
            <a:r>
              <a:rPr lang="ko-KR" altLang="en-US" dirty="0"/>
              <a:t> 저장하는 변수의 </a:t>
            </a:r>
            <a:r>
              <a:rPr lang="ko-KR" altLang="en-US" dirty="0" err="1"/>
              <a:t>주소값이</a:t>
            </a:r>
            <a:r>
              <a:rPr lang="ko-KR" altLang="en-US" dirty="0"/>
              <a:t> 인자의 </a:t>
            </a:r>
            <a:r>
              <a:rPr lang="ko-KR" altLang="en-US" dirty="0" err="1" smtClean="0"/>
              <a:t>자료형</a:t>
            </a:r>
            <a:endParaRPr lang="en-US" altLang="ko-KR" dirty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에서 일반 변수 앞에는 주소연산자 </a:t>
            </a:r>
            <a:r>
              <a:rPr lang="en-US" altLang="ko-KR" dirty="0"/>
              <a:t>&amp;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주소연산자 </a:t>
            </a:r>
            <a:r>
              <a:rPr lang="en-US" altLang="ko-KR" dirty="0"/>
              <a:t>&amp;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9" y="2758667"/>
            <a:ext cx="6898181" cy="28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주소값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변수의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값과 주소 값을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제어변수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974" y="855789"/>
            <a:ext cx="5559200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address.c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00837"/>
            <a:ext cx="3039879" cy="28366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변수의 </a:t>
            </a:r>
            <a:r>
              <a:rPr lang="ko-KR" altLang="en-US" sz="1200" dirty="0" err="1" smtClean="0">
                <a:latin typeface="+mn-ea"/>
              </a:rPr>
              <a:t>주소값</a:t>
            </a:r>
            <a:r>
              <a:rPr lang="ko-KR" altLang="en-US" sz="1200" dirty="0" smtClean="0">
                <a:latin typeface="+mn-ea"/>
              </a:rPr>
              <a:t> 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형식제어문자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%u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또는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%d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 직접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최근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비주얼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스튜디오에서는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경고가 발생하니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주소값을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또는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unsigned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 변환하여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만일 </a:t>
            </a:r>
            <a:r>
              <a:rPr lang="en-US" altLang="ko-KR" sz="1200" dirty="0">
                <a:latin typeface="+mn-ea"/>
              </a:rPr>
              <a:t>16</a:t>
            </a:r>
            <a:r>
              <a:rPr lang="ko-KR" altLang="en-US" sz="1200" dirty="0">
                <a:latin typeface="+mn-ea"/>
              </a:rPr>
              <a:t>진수로 </a:t>
            </a:r>
            <a:r>
              <a:rPr lang="ko-KR" altLang="en-US" sz="1200" dirty="0" smtClean="0">
                <a:latin typeface="+mn-ea"/>
              </a:rPr>
              <a:t>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형식제어문자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%p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latin typeface="+mn-ea"/>
              </a:rPr>
              <a:t>&amp; </a:t>
            </a:r>
            <a:r>
              <a:rPr lang="ko-KR" altLang="en-US" sz="1200" dirty="0">
                <a:latin typeface="+mn-ea"/>
              </a:rPr>
              <a:t>연산자는 ‘</a:t>
            </a:r>
            <a:r>
              <a:rPr lang="en-US" altLang="ko-KR" sz="1200" dirty="0">
                <a:latin typeface="+mn-ea"/>
              </a:rPr>
              <a:t>&amp;</a:t>
            </a:r>
            <a:r>
              <a:rPr lang="ko-KR" altLang="en-US" sz="1200" dirty="0">
                <a:latin typeface="+mn-ea"/>
              </a:rPr>
              <a:t>변수’와 같이 </a:t>
            </a:r>
            <a:r>
              <a:rPr lang="ko-KR" altLang="en-US" sz="1200" dirty="0" err="1">
                <a:latin typeface="+mn-ea"/>
              </a:rPr>
              <a:t>피연산자</a:t>
            </a:r>
            <a:r>
              <a:rPr lang="ko-KR" altLang="en-US" sz="1200" dirty="0">
                <a:latin typeface="+mn-ea"/>
              </a:rPr>
              <a:t> 앞에 위치하는 전위연산자로 변수에만 </a:t>
            </a:r>
            <a:r>
              <a:rPr lang="ko-KR" altLang="en-US" sz="1200" dirty="0" smtClean="0">
                <a:latin typeface="+mn-ea"/>
              </a:rPr>
              <a:t>사용 가능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‘&amp;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32’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와 ‘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&amp;(3+4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)’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은 오류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67" y="1042573"/>
            <a:ext cx="5527630" cy="51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포인터 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주소값을</a:t>
            </a:r>
            <a:r>
              <a:rPr lang="ko-KR" altLang="en-US" dirty="0" smtClean="0"/>
              <a:t> </a:t>
            </a:r>
            <a:r>
              <a:rPr lang="ko-KR" altLang="en-US" dirty="0"/>
              <a:t>저장하는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en-US" dirty="0"/>
              <a:t>변수의 </a:t>
            </a:r>
            <a:r>
              <a:rPr lang="ko-KR" altLang="en-US" dirty="0" err="1"/>
              <a:t>주소값은</a:t>
            </a:r>
            <a:r>
              <a:rPr lang="ko-KR" altLang="en-US" dirty="0"/>
              <a:t> 반드시 포인터 변수에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 변수에는 일반 자료 값이 저장</a:t>
            </a:r>
            <a:endParaRPr lang="en-US" altLang="ko-KR" dirty="0"/>
          </a:p>
          <a:p>
            <a:pPr lvl="1"/>
            <a:r>
              <a:rPr lang="ko-KR" altLang="en-US" dirty="0" smtClean="0"/>
              <a:t>일반 </a:t>
            </a:r>
            <a:r>
              <a:rPr lang="ko-KR" altLang="en-US" dirty="0"/>
              <a:t>변수와 구별되며 선언방법이 </a:t>
            </a:r>
            <a:r>
              <a:rPr lang="ko-KR" altLang="en-US" dirty="0" smtClean="0"/>
              <a:t>다름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메모리 주소 저장 변수인 포인터 변수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60" y="2660482"/>
            <a:ext cx="5099306" cy="38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선언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변수 </a:t>
            </a:r>
            <a:r>
              <a:rPr lang="ko-KR" altLang="en-US" dirty="0"/>
              <a:t>선언에서 </a:t>
            </a:r>
            <a:r>
              <a:rPr lang="ko-KR" altLang="en-US" dirty="0" err="1"/>
              <a:t>자료형과</a:t>
            </a:r>
            <a:r>
              <a:rPr lang="ko-KR" altLang="en-US" dirty="0"/>
              <a:t> 포인터 변수 이름 사이에 연산자 *</a:t>
            </a:r>
            <a:r>
              <a:rPr lang="en-US" altLang="ko-KR" dirty="0"/>
              <a:t>(asterisk)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ptrint</a:t>
            </a:r>
            <a:r>
              <a:rPr lang="en-US" altLang="ko-KR" dirty="0"/>
              <a:t>, </a:t>
            </a:r>
            <a:r>
              <a:rPr lang="en-US" altLang="ko-KR" dirty="0" err="1"/>
              <a:t>ptrshort</a:t>
            </a:r>
            <a:r>
              <a:rPr lang="en-US" altLang="ko-KR" dirty="0"/>
              <a:t>, </a:t>
            </a:r>
            <a:r>
              <a:rPr lang="en-US" altLang="ko-KR" dirty="0" err="1"/>
              <a:t>ptrchar</a:t>
            </a:r>
            <a:r>
              <a:rPr lang="en-US" altLang="ko-KR" dirty="0"/>
              <a:t>, </a:t>
            </a:r>
            <a:r>
              <a:rPr lang="en-US" altLang="ko-KR" dirty="0" err="1"/>
              <a:t>ptrdouble</a:t>
            </a:r>
            <a:r>
              <a:rPr lang="ko-KR" altLang="en-US" dirty="0"/>
              <a:t>은 모두 포인터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간단히 </a:t>
            </a:r>
            <a:r>
              <a:rPr lang="ko-KR" altLang="en-US" dirty="0"/>
              <a:t>포인터라고도 </a:t>
            </a:r>
            <a:r>
              <a:rPr lang="ko-KR" altLang="en-US" dirty="0" smtClean="0"/>
              <a:t>부름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예로 </a:t>
            </a:r>
            <a:r>
              <a:rPr lang="ko-KR" altLang="en-US" dirty="0"/>
              <a:t>‘</a:t>
            </a:r>
            <a:r>
              <a:rPr lang="en-US" altLang="ko-KR" dirty="0" err="1"/>
              <a:t>int</a:t>
            </a:r>
            <a:r>
              <a:rPr lang="en-US" altLang="ko-KR" dirty="0"/>
              <a:t> *</a:t>
            </a:r>
            <a:r>
              <a:rPr lang="en-US" altLang="ko-KR" dirty="0" err="1"/>
              <a:t>ptrint</a:t>
            </a:r>
            <a:r>
              <a:rPr lang="en-US" altLang="ko-KR" dirty="0"/>
              <a:t>’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포인터 </a:t>
            </a:r>
            <a:r>
              <a:rPr lang="en-US" altLang="ko-KR" dirty="0" err="1"/>
              <a:t>ptrint</a:t>
            </a:r>
            <a:r>
              <a:rPr lang="en-US" altLang="ko-KR" dirty="0"/>
              <a:t>’</a:t>
            </a:r>
            <a:r>
              <a:rPr lang="ko-KR" altLang="en-US" dirty="0"/>
              <a:t>라고 </a:t>
            </a:r>
            <a:r>
              <a:rPr lang="ko-KR" altLang="en-US" dirty="0" smtClean="0"/>
              <a:t>읽도록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ko-KR" altLang="en-US" dirty="0" smtClean="0"/>
              <a:t>다르면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</a:t>
            </a:r>
            <a:r>
              <a:rPr lang="ko-KR" altLang="en-US" dirty="0"/>
              <a:t>변수의 주소를 저장하는 포인터의 </a:t>
            </a:r>
            <a:r>
              <a:rPr lang="ko-KR" altLang="en-US" dirty="0" err="1" smtClean="0"/>
              <a:t>자료형도</a:t>
            </a:r>
            <a:r>
              <a:rPr lang="ko-KR" altLang="en-US" dirty="0" smtClean="0"/>
              <a:t> 반드시 달라야 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포인터 변수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8" y="5238574"/>
            <a:ext cx="4680932" cy="142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68" y="2233410"/>
            <a:ext cx="5213900" cy="14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70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11092</TotalTime>
  <Words>1558</Words>
  <Application>Microsoft Office PowerPoint</Application>
  <PresentationFormat>화면 슬라이드 쇼(4:3)</PresentationFormat>
  <Paragraphs>269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Hwan Soo Kang</cp:lastModifiedBy>
  <cp:revision>496</cp:revision>
  <cp:lastPrinted>2016-01-06T02:11:22Z</cp:lastPrinted>
  <dcterms:created xsi:type="dcterms:W3CDTF">2013-05-23T04:26:30Z</dcterms:created>
  <dcterms:modified xsi:type="dcterms:W3CDTF">2016-11-08T04:17:34Z</dcterms:modified>
</cp:coreProperties>
</file>